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5" r:id="rId9"/>
    <p:sldId id="270" r:id="rId10"/>
    <p:sldId id="266" r:id="rId11"/>
    <p:sldId id="263" r:id="rId12"/>
    <p:sldId id="264" r:id="rId13"/>
    <p:sldId id="268" r:id="rId14"/>
    <p:sldId id="267" r:id="rId15"/>
    <p:sldId id="271" r:id="rId16"/>
    <p:sldId id="272" r:id="rId17"/>
    <p:sldId id="274"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2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FE46-18E4-5729-C127-5BEBA835D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AAC2A0-8D67-3757-8C2A-0F4B6C78D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AE254-C967-476D-5A6C-869C57B1C3BA}"/>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CCFEBBE3-F553-57C1-292A-5B9031042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B3852-907B-10FC-7A80-D6EAB24CCFA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4634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7514-E144-1E60-9190-5BD7A8D6B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8587EF-3369-0156-DDCC-F27B11304F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CF77-CAB9-960B-EE9F-D57DC0B2FE1D}"/>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5BA6F860-A607-B670-C0C4-9CF5B80AF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D4108-6BD0-3592-F792-4C326318519A}"/>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6116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A5D35-E7E2-C202-17BA-ACD0281B9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74278-E414-0BC8-D807-432E924A5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098A-317B-A37D-B3C8-2F6DEF4F6EAA}"/>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BEDCD7D4-7BA8-98D8-955F-94C8A6159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54910-237C-8B4D-4A6D-CBA6E44D0B37}"/>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6424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F668-95CC-AAF4-7850-AD01B7C1D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8C8B8-FF44-752D-AB78-C7823DFCA8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138E3-7D52-B1B4-E2BE-7AABEBF9DCE5}"/>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01FDFB7E-61B0-C2EB-60FC-60E401ECA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4E94E-F475-BB2D-C45B-A3A4B387583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01811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AEE-0808-1F3B-FD9D-1DC8AEEB5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8E3E24-9F97-3E4A-014C-D0FC6846A3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9836C-F941-6FC1-31D9-5855259A4DE3}"/>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520AB4C3-0EDD-3B56-82FB-F537BC69D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17D94-87CD-1383-9625-2DD6A809642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10564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04B5-41BC-7915-E58F-B5D740F6B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901C6-A339-C289-2DC9-FC4CE4672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51A7E-83F6-C9F0-1C40-1DF493CFC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4C5FA-03DB-72A5-CD48-061BB54E540E}"/>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6" name="Footer Placeholder 5">
            <a:extLst>
              <a:ext uri="{FF2B5EF4-FFF2-40B4-BE49-F238E27FC236}">
                <a16:creationId xmlns:a16="http://schemas.microsoft.com/office/drawing/2014/main" id="{59BEC309-785C-8693-0513-818B40170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7665-EC6E-68D9-0E2E-5DB54E230CE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9131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F9D5-EA67-AE63-A1F5-1DA10C6FF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90367-450F-5E5F-F678-57EB39C9A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5B2A2-D374-672F-6FE5-4EB1684DF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14977-E7D0-E379-E20A-897790CC1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FE050B-7E4E-D399-E849-4469AB382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C7863-0CF4-2493-292D-0A154779B9C8}"/>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8" name="Footer Placeholder 7">
            <a:extLst>
              <a:ext uri="{FF2B5EF4-FFF2-40B4-BE49-F238E27FC236}">
                <a16:creationId xmlns:a16="http://schemas.microsoft.com/office/drawing/2014/main" id="{320F8802-ACB8-B12B-0D38-80927239A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1F3E6-60D2-4CF3-C437-F6E0F73E8D60}"/>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59345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9E-9BB7-FDDE-03F1-793C773BB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5FBEED-BA84-EB43-8443-02523219A748}"/>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4" name="Footer Placeholder 3">
            <a:extLst>
              <a:ext uri="{FF2B5EF4-FFF2-40B4-BE49-F238E27FC236}">
                <a16:creationId xmlns:a16="http://schemas.microsoft.com/office/drawing/2014/main" id="{AAFF0F70-7B3C-1388-D3E4-92F7F102C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4F13B2-B855-2B24-FC84-8ACDC244EA6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77178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357D2-86FA-BC32-663F-3DDEA6D6A7D9}"/>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3" name="Footer Placeholder 2">
            <a:extLst>
              <a:ext uri="{FF2B5EF4-FFF2-40B4-BE49-F238E27FC236}">
                <a16:creationId xmlns:a16="http://schemas.microsoft.com/office/drawing/2014/main" id="{303F3C44-40A5-5171-760E-95D7F937E2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21EF0E-AB67-A393-9C17-CF3580EDECD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87981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8D3-3DE6-7D8E-BC78-80E85A938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5DE7BA-D706-DED3-541B-4455AB1D3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96B7F-A918-0E48-9C18-88B1CF97F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69667-F5BF-AAA5-5CC8-CFAC4102C178}"/>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6" name="Footer Placeholder 5">
            <a:extLst>
              <a:ext uri="{FF2B5EF4-FFF2-40B4-BE49-F238E27FC236}">
                <a16:creationId xmlns:a16="http://schemas.microsoft.com/office/drawing/2014/main" id="{E86963D2-D10C-C13B-BF98-028AD8CC0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6E2D6-9894-6F9E-33D5-614CAB14898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29719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619-1B91-EB4C-A58E-26621C11F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E321A-C540-2512-72A6-C5BE0F3B65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C416-452E-1350-D3DB-95F9D17C3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3D62A-1D99-C600-9503-35711FE67D7A}"/>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6" name="Footer Placeholder 5">
            <a:extLst>
              <a:ext uri="{FF2B5EF4-FFF2-40B4-BE49-F238E27FC236}">
                <a16:creationId xmlns:a16="http://schemas.microsoft.com/office/drawing/2014/main" id="{DA537B6A-26F5-6BFB-BAD6-72A39C6D6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11ED9-4E46-DB05-2EC0-BDB3995F920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00543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89DD1F-E05A-05F8-23CF-332A0D7D9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B0F1D4-347D-E0B2-B5BE-34506EEBAE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116AD-B361-C217-BB81-C9B74BBCD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575CED9D-6739-4AAA-DDBD-7D706E801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4651C-FA94-61CB-8A4A-D7C7076A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FFCCE-F402-4DA8-A24B-BD08C7398E18}" type="slidenum">
              <a:rPr lang="en-US" smtClean="0"/>
              <a:t>‹#›</a:t>
            </a:fld>
            <a:endParaRPr lang="en-US"/>
          </a:p>
        </p:txBody>
      </p:sp>
    </p:spTree>
    <p:extLst>
      <p:ext uri="{BB962C8B-B14F-4D97-AF65-F5344CB8AC3E}">
        <p14:creationId xmlns:p14="http://schemas.microsoft.com/office/powerpoint/2010/main" val="3892225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077-7002-B41F-754F-D75C293018E0}"/>
              </a:ext>
            </a:extLst>
          </p:cNvPr>
          <p:cNvSpPr>
            <a:spLocks noGrp="1"/>
          </p:cNvSpPr>
          <p:nvPr>
            <p:ph type="ctrTitle"/>
          </p:nvPr>
        </p:nvSpPr>
        <p:spPr/>
        <p:txBody>
          <a:bodyPr>
            <a:normAutofit fontScale="90000"/>
          </a:bodyPr>
          <a:lstStyle/>
          <a:p>
            <a:r>
              <a:rPr lang="en-US" dirty="0"/>
              <a:t>Epidemiologic Study of the Manhattan COVID-19 Data During the Period March 7, 2020 to June 4, 2020</a:t>
            </a:r>
          </a:p>
        </p:txBody>
      </p:sp>
      <p:sp>
        <p:nvSpPr>
          <p:cNvPr id="3" name="Subtitle 2">
            <a:extLst>
              <a:ext uri="{FF2B5EF4-FFF2-40B4-BE49-F238E27FC236}">
                <a16:creationId xmlns:a16="http://schemas.microsoft.com/office/drawing/2014/main" id="{664E7310-D8E6-18D0-F5D8-FB09726275A0}"/>
              </a:ext>
            </a:extLst>
          </p:cNvPr>
          <p:cNvSpPr>
            <a:spLocks noGrp="1"/>
          </p:cNvSpPr>
          <p:nvPr>
            <p:ph type="subTitle" idx="1"/>
          </p:nvPr>
        </p:nvSpPr>
        <p:spPr/>
        <p:txBody>
          <a:bodyPr>
            <a:normAutofit lnSpcReduction="10000"/>
          </a:bodyPr>
          <a:lstStyle/>
          <a:p>
            <a:r>
              <a:rPr lang="en-US" dirty="0"/>
              <a:t>Authors: James Boggs, Camilo Ramirez</a:t>
            </a:r>
          </a:p>
          <a:p>
            <a:endParaRPr lang="en-US" dirty="0"/>
          </a:p>
          <a:p>
            <a:r>
              <a:rPr lang="en-US" dirty="0"/>
              <a:t>Date: March 16, 2023</a:t>
            </a:r>
          </a:p>
          <a:p>
            <a:r>
              <a:rPr lang="en-US" dirty="0"/>
              <a:t>Venue: MATH 420 Mid-Semester Project Presentation</a:t>
            </a:r>
          </a:p>
        </p:txBody>
      </p:sp>
    </p:spTree>
    <p:extLst>
      <p:ext uri="{BB962C8B-B14F-4D97-AF65-F5344CB8AC3E}">
        <p14:creationId xmlns:p14="http://schemas.microsoft.com/office/powerpoint/2010/main" val="155333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lstStyle/>
              <a:p>
                <a:r>
                  <a:rPr lang="en-US" dirty="0"/>
                  <a:t>Average Infectious Period (1/</a:t>
                </a:r>
                <a:r>
                  <a:rPr lang="el-GR" dirty="0"/>
                  <a:t>α</a:t>
                </a:r>
                <a:r>
                  <a:rPr lang="en-US" dirty="0"/>
                  <a:t>):    21.7 to 22.7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25 to 45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14.7% to 18.5%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r="-503"/>
                </a:stretch>
              </a:blipFill>
            </p:spPr>
            <p:txBody>
              <a:bodyPr/>
              <a:lstStyle/>
              <a:p>
                <a:r>
                  <a:rPr lang="en-US">
                    <a:noFill/>
                  </a:rPr>
                  <a:t> </a:t>
                </a:r>
              </a:p>
            </p:txBody>
          </p:sp>
        </mc:Fallback>
      </mc:AlternateContent>
    </p:spTree>
    <p:extLst>
      <p:ext uri="{BB962C8B-B14F-4D97-AF65-F5344CB8AC3E}">
        <p14:creationId xmlns:p14="http://schemas.microsoft.com/office/powerpoint/2010/main" val="15065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Prediction</a:t>
            </a:r>
          </a:p>
        </p:txBody>
      </p:sp>
      <p:pic>
        <p:nvPicPr>
          <p:cNvPr id="6" name="Content Placeholder 5">
            <a:extLst>
              <a:ext uri="{FF2B5EF4-FFF2-40B4-BE49-F238E27FC236}">
                <a16:creationId xmlns:a16="http://schemas.microsoft.com/office/drawing/2014/main" id="{3A4A66C9-154B-BD6B-35AE-9A551B51C9F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295083"/>
            <a:ext cx="4114800" cy="2743200"/>
          </a:xfrm>
        </p:spPr>
      </p:pic>
      <p:pic>
        <p:nvPicPr>
          <p:cNvPr id="9" name="Graphic 8">
            <a:extLst>
              <a:ext uri="{FF2B5EF4-FFF2-40B4-BE49-F238E27FC236}">
                <a16:creationId xmlns:a16="http://schemas.microsoft.com/office/drawing/2014/main" id="{2C1160CA-1AD0-505D-9415-3C7830F69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114800"/>
            <a:ext cx="4114800" cy="2743200"/>
          </a:xfrm>
          <a:prstGeom prst="rect">
            <a:avLst/>
          </a:prstGeom>
        </p:spPr>
      </p:pic>
      <p:pic>
        <p:nvPicPr>
          <p:cNvPr id="13" name="Graphic 12">
            <a:extLst>
              <a:ext uri="{FF2B5EF4-FFF2-40B4-BE49-F238E27FC236}">
                <a16:creationId xmlns:a16="http://schemas.microsoft.com/office/drawing/2014/main" id="{81BC8952-63CA-7674-1186-38B62390AD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950" y="1295083"/>
            <a:ext cx="4114800" cy="2743200"/>
          </a:xfrm>
          <a:prstGeom prst="rect">
            <a:avLst/>
          </a:prstGeom>
        </p:spPr>
      </p:pic>
      <p:pic>
        <p:nvPicPr>
          <p:cNvPr id="17" name="Graphic 16">
            <a:extLst>
              <a:ext uri="{FF2B5EF4-FFF2-40B4-BE49-F238E27FC236}">
                <a16:creationId xmlns:a16="http://schemas.microsoft.com/office/drawing/2014/main" id="{F84F4871-4E57-CF37-A402-7A941DD6E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44950" y="4114800"/>
            <a:ext cx="4114800" cy="2743200"/>
          </a:xfrm>
          <a:prstGeom prst="rect">
            <a:avLst/>
          </a:prstGeom>
        </p:spPr>
      </p:pic>
      <p:pic>
        <p:nvPicPr>
          <p:cNvPr id="20" name="Graphic 19">
            <a:extLst>
              <a:ext uri="{FF2B5EF4-FFF2-40B4-BE49-F238E27FC236}">
                <a16:creationId xmlns:a16="http://schemas.microsoft.com/office/drawing/2014/main" id="{6C1B216D-91ED-80F8-7494-401AA476ED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1" y="1295083"/>
            <a:ext cx="4114800" cy="2743200"/>
          </a:xfrm>
          <a:prstGeom prst="rect">
            <a:avLst/>
          </a:prstGeom>
        </p:spPr>
      </p:pic>
      <p:pic>
        <p:nvPicPr>
          <p:cNvPr id="22" name="Graphic 21">
            <a:extLst>
              <a:ext uri="{FF2B5EF4-FFF2-40B4-BE49-F238E27FC236}">
                <a16:creationId xmlns:a16="http://schemas.microsoft.com/office/drawing/2014/main" id="{81A1D3FE-1DA6-EAB1-BDFA-9ABE5ED448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114800"/>
            <a:ext cx="4114800" cy="2743200"/>
          </a:xfrm>
          <a:prstGeom prst="rect">
            <a:avLst/>
          </a:prstGeom>
        </p:spPr>
      </p:pic>
    </p:spTree>
    <p:extLst>
      <p:ext uri="{BB962C8B-B14F-4D97-AF65-F5344CB8AC3E}">
        <p14:creationId xmlns:p14="http://schemas.microsoft.com/office/powerpoint/2010/main" val="88185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Prediction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58365347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58365347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158324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 Predictions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normAutofit/>
              </a:bodyPr>
              <a:lstStyle/>
              <a:p>
                <a:r>
                  <a:rPr lang="en-US" dirty="0"/>
                  <a:t>Average Infectious Period (1/</a:t>
                </a:r>
                <a:r>
                  <a:rPr lang="el-GR" dirty="0"/>
                  <a:t>α</a:t>
                </a:r>
                <a:r>
                  <a:rPr lang="en-US" dirty="0"/>
                  <a:t>):    22.2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26 to 28.5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10.4% to 10.5%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a:stretch>
              </a:blipFill>
            </p:spPr>
            <p:txBody>
              <a:bodyPr/>
              <a:lstStyle/>
              <a:p>
                <a:r>
                  <a:rPr lang="en-US">
                    <a:noFill/>
                  </a:rPr>
                  <a:t> </a:t>
                </a:r>
              </a:p>
            </p:txBody>
          </p:sp>
        </mc:Fallback>
      </mc:AlternateContent>
    </p:spTree>
    <p:extLst>
      <p:ext uri="{BB962C8B-B14F-4D97-AF65-F5344CB8AC3E}">
        <p14:creationId xmlns:p14="http://schemas.microsoft.com/office/powerpoint/2010/main" val="226248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B6F-8482-C1AA-80E9-5E5E75DE04F6}"/>
              </a:ext>
            </a:extLst>
          </p:cNvPr>
          <p:cNvSpPr>
            <a:spLocks noGrp="1"/>
          </p:cNvSpPr>
          <p:nvPr>
            <p:ph type="title"/>
          </p:nvPr>
        </p:nvSpPr>
        <p:spPr/>
        <p:txBody>
          <a:bodyPr/>
          <a:lstStyle/>
          <a:p>
            <a:r>
              <a:rPr lang="en-US" dirty="0"/>
              <a:t>Challenges With Implementation</a:t>
            </a:r>
          </a:p>
        </p:txBody>
      </p:sp>
      <p:sp>
        <p:nvSpPr>
          <p:cNvPr id="3" name="Content Placeholder 2">
            <a:extLst>
              <a:ext uri="{FF2B5EF4-FFF2-40B4-BE49-F238E27FC236}">
                <a16:creationId xmlns:a16="http://schemas.microsoft.com/office/drawing/2014/main" id="{8E8A200E-B04C-F07A-099D-34A541BC6233}"/>
              </a:ext>
            </a:extLst>
          </p:cNvPr>
          <p:cNvSpPr>
            <a:spLocks noGrp="1"/>
          </p:cNvSpPr>
          <p:nvPr>
            <p:ph idx="1"/>
          </p:nvPr>
        </p:nvSpPr>
        <p:spPr/>
        <p:txBody>
          <a:bodyPr/>
          <a:lstStyle/>
          <a:p>
            <a:r>
              <a:rPr lang="en-US" dirty="0"/>
              <a:t>Initially were not dividing by the total population when computing the Euler method solution to the differential equation</a:t>
            </a:r>
          </a:p>
          <a:p>
            <a:endParaRPr lang="en-US" dirty="0"/>
          </a:p>
          <a:p>
            <a:r>
              <a:rPr lang="en-US" dirty="0"/>
              <a:t>Code was running slow for the p=1 case</a:t>
            </a:r>
          </a:p>
          <a:p>
            <a:endParaRPr lang="en-US" dirty="0"/>
          </a:p>
          <a:p>
            <a:endParaRPr lang="en-US" dirty="0"/>
          </a:p>
        </p:txBody>
      </p:sp>
    </p:spTree>
    <p:extLst>
      <p:ext uri="{BB962C8B-B14F-4D97-AF65-F5344CB8AC3E}">
        <p14:creationId xmlns:p14="http://schemas.microsoft.com/office/powerpoint/2010/main" val="41151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a:t>
            </a:r>
          </a:p>
        </p:txBody>
      </p:sp>
      <p:pic>
        <p:nvPicPr>
          <p:cNvPr id="6" name="Content Placeholder 5">
            <a:extLst>
              <a:ext uri="{FF2B5EF4-FFF2-40B4-BE49-F238E27FC236}">
                <a16:creationId xmlns:a16="http://schemas.microsoft.com/office/drawing/2014/main" id="{724E9420-BA33-CEEA-3C14-268AA036A04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41437"/>
            <a:ext cx="4114800" cy="2743200"/>
          </a:xfrm>
        </p:spPr>
      </p:pic>
      <p:pic>
        <p:nvPicPr>
          <p:cNvPr id="9" name="Graphic 8">
            <a:extLst>
              <a:ext uri="{FF2B5EF4-FFF2-40B4-BE49-F238E27FC236}">
                <a16:creationId xmlns:a16="http://schemas.microsoft.com/office/drawing/2014/main" id="{A9421E4F-2F69-50FD-875B-0FEC24B9C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79557"/>
            <a:ext cx="4114800" cy="2743200"/>
          </a:xfrm>
          <a:prstGeom prst="rect">
            <a:avLst/>
          </a:prstGeom>
        </p:spPr>
      </p:pic>
      <p:pic>
        <p:nvPicPr>
          <p:cNvPr id="13" name="Graphic 12">
            <a:extLst>
              <a:ext uri="{FF2B5EF4-FFF2-40B4-BE49-F238E27FC236}">
                <a16:creationId xmlns:a16="http://schemas.microsoft.com/office/drawing/2014/main" id="{295B12BB-1545-8817-BA7B-1E266AEE0B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599" y="1338897"/>
            <a:ext cx="4114800" cy="2743200"/>
          </a:xfrm>
          <a:prstGeom prst="rect">
            <a:avLst/>
          </a:prstGeom>
        </p:spPr>
      </p:pic>
      <p:pic>
        <p:nvPicPr>
          <p:cNvPr id="17" name="Graphic 16">
            <a:extLst>
              <a:ext uri="{FF2B5EF4-FFF2-40B4-BE49-F238E27FC236}">
                <a16:creationId xmlns:a16="http://schemas.microsoft.com/office/drawing/2014/main" id="{611055AE-1A8B-8950-4D7B-19175D4E73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1150" y="4084637"/>
            <a:ext cx="4114800" cy="2743200"/>
          </a:xfrm>
          <a:prstGeom prst="rect">
            <a:avLst/>
          </a:prstGeom>
        </p:spPr>
      </p:pic>
      <p:pic>
        <p:nvPicPr>
          <p:cNvPr id="20" name="Graphic 19">
            <a:extLst>
              <a:ext uri="{FF2B5EF4-FFF2-40B4-BE49-F238E27FC236}">
                <a16:creationId xmlns:a16="http://schemas.microsoft.com/office/drawing/2014/main" id="{DE32E04B-EAC0-7A27-AE55-9EB2FB26C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2" name="Graphic 21">
            <a:extLst>
              <a:ext uri="{FF2B5EF4-FFF2-40B4-BE49-F238E27FC236}">
                <a16:creationId xmlns:a16="http://schemas.microsoft.com/office/drawing/2014/main" id="{A33A5156-1D87-6421-9828-D0F74A4921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4038" y="4079557"/>
            <a:ext cx="4114800" cy="2743200"/>
          </a:xfrm>
          <a:prstGeom prst="rect">
            <a:avLst/>
          </a:prstGeom>
        </p:spPr>
      </p:pic>
    </p:spTree>
    <p:extLst>
      <p:ext uri="{BB962C8B-B14F-4D97-AF65-F5344CB8AC3E}">
        <p14:creationId xmlns:p14="http://schemas.microsoft.com/office/powerpoint/2010/main" val="1937900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610852067"/>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610852067"/>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419086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 Prediction</a:t>
            </a:r>
          </a:p>
        </p:txBody>
      </p:sp>
      <p:pic>
        <p:nvPicPr>
          <p:cNvPr id="7" name="Content Placeholder 6">
            <a:extLst>
              <a:ext uri="{FF2B5EF4-FFF2-40B4-BE49-F238E27FC236}">
                <a16:creationId xmlns:a16="http://schemas.microsoft.com/office/drawing/2014/main" id="{6CAFFDF7-7B4D-F087-83F9-5D888D873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85251"/>
            <a:ext cx="4114800" cy="2743200"/>
          </a:xfrm>
        </p:spPr>
      </p:pic>
      <p:pic>
        <p:nvPicPr>
          <p:cNvPr id="10" name="Graphic 9">
            <a:extLst>
              <a:ext uri="{FF2B5EF4-FFF2-40B4-BE49-F238E27FC236}">
                <a16:creationId xmlns:a16="http://schemas.microsoft.com/office/drawing/2014/main" id="{F67A4F28-6537-CF18-206B-DFBD10A4E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174" y="4049713"/>
            <a:ext cx="4114800" cy="2743200"/>
          </a:xfrm>
          <a:prstGeom prst="rect">
            <a:avLst/>
          </a:prstGeom>
        </p:spPr>
      </p:pic>
      <p:pic>
        <p:nvPicPr>
          <p:cNvPr id="12" name="Graphic 11">
            <a:extLst>
              <a:ext uri="{FF2B5EF4-FFF2-40B4-BE49-F238E27FC236}">
                <a16:creationId xmlns:a16="http://schemas.microsoft.com/office/drawing/2014/main" id="{3357128B-15CC-4053-9D95-668FB4ECCB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1150" y="1385251"/>
            <a:ext cx="4114800" cy="2743200"/>
          </a:xfrm>
          <a:prstGeom prst="rect">
            <a:avLst/>
          </a:prstGeom>
        </p:spPr>
      </p:pic>
      <p:pic>
        <p:nvPicPr>
          <p:cNvPr id="15" name="Graphic 14">
            <a:extLst>
              <a:ext uri="{FF2B5EF4-FFF2-40B4-BE49-F238E27FC236}">
                <a16:creationId xmlns:a16="http://schemas.microsoft.com/office/drawing/2014/main" id="{0483D152-1022-C10F-2C16-480785DBAC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52106" y="4049713"/>
            <a:ext cx="4114800" cy="2743200"/>
          </a:xfrm>
          <a:prstGeom prst="rect">
            <a:avLst/>
          </a:prstGeom>
        </p:spPr>
      </p:pic>
      <p:pic>
        <p:nvPicPr>
          <p:cNvPr id="18" name="Graphic 17">
            <a:extLst>
              <a:ext uri="{FF2B5EF4-FFF2-40B4-BE49-F238E27FC236}">
                <a16:creationId xmlns:a16="http://schemas.microsoft.com/office/drawing/2014/main" id="{0AEA1FBE-8153-D885-0035-D67568C899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1" name="Graphic 20">
            <a:extLst>
              <a:ext uri="{FF2B5EF4-FFF2-40B4-BE49-F238E27FC236}">
                <a16:creationId xmlns:a16="http://schemas.microsoft.com/office/drawing/2014/main" id="{2C747ECB-F4C0-7896-AC79-483C0D3559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2126" y="4049713"/>
            <a:ext cx="4114800" cy="2743200"/>
          </a:xfrm>
          <a:prstGeom prst="rect">
            <a:avLst/>
          </a:prstGeom>
        </p:spPr>
      </p:pic>
    </p:spTree>
    <p:extLst>
      <p:ext uri="{BB962C8B-B14F-4D97-AF65-F5344CB8AC3E}">
        <p14:creationId xmlns:p14="http://schemas.microsoft.com/office/powerpoint/2010/main" val="2396669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Prediction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50858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0717-80CC-C45A-3D16-B309A3441194}"/>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04BACA7E-AD07-A3B5-D8B6-A18242831DE3}"/>
              </a:ext>
            </a:extLst>
          </p:cNvPr>
          <p:cNvSpPr>
            <a:spLocks noGrp="1"/>
          </p:cNvSpPr>
          <p:nvPr>
            <p:ph idx="1"/>
          </p:nvPr>
        </p:nvSpPr>
        <p:spPr/>
        <p:txBody>
          <a:bodyPr/>
          <a:lstStyle/>
          <a:p>
            <a:r>
              <a:rPr lang="en-US" dirty="0"/>
              <a:t>Datasets:</a:t>
            </a:r>
          </a:p>
          <a:p>
            <a:pPr lvl="1"/>
            <a:r>
              <a:rPr lang="en-US" dirty="0"/>
              <a:t>Manhattan Covid Data </a:t>
            </a:r>
          </a:p>
          <a:p>
            <a:pPr lvl="1"/>
            <a:r>
              <a:rPr lang="en-US" dirty="0"/>
              <a:t>District of Columbia Covid Data</a:t>
            </a:r>
          </a:p>
          <a:p>
            <a:pPr marL="457200" lvl="1" indent="0">
              <a:buNone/>
            </a:pPr>
            <a:endParaRPr lang="en-US" dirty="0"/>
          </a:p>
          <a:p>
            <a:r>
              <a:rPr lang="en-US" dirty="0"/>
              <a:t>Goals:</a:t>
            </a:r>
          </a:p>
          <a:p>
            <a:pPr lvl="1"/>
            <a:r>
              <a:rPr lang="en-US" dirty="0"/>
              <a:t>By fitting the model to the data, we achieve estimate for the parameters of the model which can be interpreted to real life characteristics of the virus</a:t>
            </a:r>
          </a:p>
          <a:p>
            <a:pPr lvl="1"/>
            <a:r>
              <a:rPr lang="en-US" dirty="0"/>
              <a:t>By fitting the model to only the beginning of the data we see if the model is capable of making predictions about things such as the maximum number of concurrent cases and the total number of deaths</a:t>
            </a:r>
          </a:p>
          <a:p>
            <a:pPr marL="457200" lvl="1" indent="0">
              <a:buNone/>
            </a:pPr>
            <a:endParaRPr lang="en-US" dirty="0"/>
          </a:p>
        </p:txBody>
      </p:sp>
    </p:spTree>
    <p:extLst>
      <p:ext uri="{BB962C8B-B14F-4D97-AF65-F5344CB8AC3E}">
        <p14:creationId xmlns:p14="http://schemas.microsoft.com/office/powerpoint/2010/main" val="333431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CC17-6384-9223-509F-C01C93D3B179}"/>
              </a:ext>
            </a:extLst>
          </p:cNvPr>
          <p:cNvSpPr>
            <a:spLocks noGrp="1"/>
          </p:cNvSpPr>
          <p:nvPr>
            <p:ph type="title"/>
          </p:nvPr>
        </p:nvSpPr>
        <p:spPr/>
        <p:txBody>
          <a:bodyPr/>
          <a:lstStyle/>
          <a:p>
            <a:r>
              <a:rPr lang="en-US" dirty="0"/>
              <a:t>Models Used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0038E0-5CB0-867F-9FA1-1923566C6DA6}"/>
                  </a:ext>
                </a:extLst>
              </p:cNvPr>
              <p:cNvSpPr>
                <a:spLocks noGrp="1"/>
              </p:cNvSpPr>
              <p:nvPr>
                <p:ph idx="1"/>
              </p:nvPr>
            </p:nvSpPr>
            <p:spPr/>
            <p:txBody>
              <a:bodyPr>
                <a:normAutofit fontScale="92500" lnSpcReduction="10000"/>
              </a:bodyPr>
              <a:lstStyle/>
              <a:p>
                <a:r>
                  <a:rPr lang="en-US" dirty="0"/>
                  <a:t>SIR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𝑑𝑅</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qArr>
                      </m:e>
                    </m:d>
                  </m:oMath>
                </a14:m>
                <a:endParaRPr lang="en-US" dirty="0"/>
              </a:p>
              <a:p>
                <a:pPr lvl="1"/>
                <a:endParaRPr lang="en-US" dirty="0"/>
              </a:p>
              <a:p>
                <a:r>
                  <a:rPr lang="en-US" dirty="0"/>
                  <a:t>SEIR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𝑑𝐼</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𝑑𝑅</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m:t>
                            </m:r>
                          </m:e>
                        </m:eqArr>
                      </m:e>
                    </m:d>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F10038E0-5CB0-867F-9FA1-1923566C6DA6}"/>
                  </a:ext>
                </a:extLst>
              </p:cNvPr>
              <p:cNvSpPr>
                <a:spLocks noGrp="1" noRot="1" noChangeAspect="1" noMove="1" noResize="1" noEditPoints="1" noAdjustHandles="1" noChangeArrowheads="1" noChangeShapeType="1" noTextEdit="1"/>
              </p:cNvSpPr>
              <p:nvPr>
                <p:ph idx="1"/>
              </p:nvPr>
            </p:nvSpPr>
            <p:spPr>
              <a:blipFill>
                <a:blip r:embed="rId2"/>
                <a:stretch>
                  <a:fillRect l="-928" t="-4482"/>
                </a:stretch>
              </a:blipFill>
            </p:spPr>
            <p:txBody>
              <a:bodyPr/>
              <a:lstStyle/>
              <a:p>
                <a:r>
                  <a:rPr lang="en-US">
                    <a:noFill/>
                  </a:rPr>
                  <a:t> </a:t>
                </a:r>
              </a:p>
            </p:txBody>
          </p:sp>
        </mc:Fallback>
      </mc:AlternateContent>
    </p:spTree>
    <p:extLst>
      <p:ext uri="{BB962C8B-B14F-4D97-AF65-F5344CB8AC3E}">
        <p14:creationId xmlns:p14="http://schemas.microsoft.com/office/powerpoint/2010/main" val="395894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a:t>
            </a:r>
          </a:p>
        </p:txBody>
      </p:sp>
      <p:pic>
        <p:nvPicPr>
          <p:cNvPr id="8" name="Content Placeholder 7">
            <a:extLst>
              <a:ext uri="{FF2B5EF4-FFF2-40B4-BE49-F238E27FC236}">
                <a16:creationId xmlns:a16="http://schemas.microsoft.com/office/drawing/2014/main" id="{F0825753-FB10-2AB5-A721-1644492CC3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78598"/>
            <a:ext cx="4114800" cy="2743200"/>
          </a:xfrm>
        </p:spPr>
      </p:pic>
      <p:pic>
        <p:nvPicPr>
          <p:cNvPr id="10" name="Graphic 9">
            <a:extLst>
              <a:ext uri="{FF2B5EF4-FFF2-40B4-BE49-F238E27FC236}">
                <a16:creationId xmlns:a16="http://schemas.microsoft.com/office/drawing/2014/main" id="{3C01F17E-D341-67E6-41A1-3B376F2D8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84320"/>
            <a:ext cx="4114800" cy="2743200"/>
          </a:xfrm>
          <a:prstGeom prst="rect">
            <a:avLst/>
          </a:prstGeom>
        </p:spPr>
      </p:pic>
      <p:pic>
        <p:nvPicPr>
          <p:cNvPr id="12" name="Graphic 11">
            <a:extLst>
              <a:ext uri="{FF2B5EF4-FFF2-40B4-BE49-F238E27FC236}">
                <a16:creationId xmlns:a16="http://schemas.microsoft.com/office/drawing/2014/main" id="{03645748-EDB5-07A5-84CF-78C365358D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600" y="1341120"/>
            <a:ext cx="4114799" cy="2743200"/>
          </a:xfrm>
          <a:prstGeom prst="rect">
            <a:avLst/>
          </a:prstGeom>
        </p:spPr>
      </p:pic>
      <p:pic>
        <p:nvPicPr>
          <p:cNvPr id="14" name="Graphic 13">
            <a:extLst>
              <a:ext uri="{FF2B5EF4-FFF2-40B4-BE49-F238E27FC236}">
                <a16:creationId xmlns:a16="http://schemas.microsoft.com/office/drawing/2014/main" id="{5619895C-9389-A8FB-D049-B97EE6D0BF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2250" y="4084320"/>
            <a:ext cx="4114800" cy="2743200"/>
          </a:xfrm>
          <a:prstGeom prst="rect">
            <a:avLst/>
          </a:prstGeom>
        </p:spPr>
      </p:pic>
      <p:pic>
        <p:nvPicPr>
          <p:cNvPr id="16" name="Graphic 15">
            <a:extLst>
              <a:ext uri="{FF2B5EF4-FFF2-40B4-BE49-F238E27FC236}">
                <a16:creationId xmlns:a16="http://schemas.microsoft.com/office/drawing/2014/main" id="{D696DB11-9157-0F68-0EFD-83475242DB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0" y="1295083"/>
            <a:ext cx="4114800" cy="2743200"/>
          </a:xfrm>
          <a:prstGeom prst="rect">
            <a:avLst/>
          </a:prstGeom>
        </p:spPr>
      </p:pic>
      <p:pic>
        <p:nvPicPr>
          <p:cNvPr id="18" name="Graphic 17">
            <a:extLst>
              <a:ext uri="{FF2B5EF4-FFF2-40B4-BE49-F238E27FC236}">
                <a16:creationId xmlns:a16="http://schemas.microsoft.com/office/drawing/2014/main" id="{A8B9F16B-6C5C-1B48-4306-742B34606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038283"/>
            <a:ext cx="4114800" cy="2743200"/>
          </a:xfrm>
          <a:prstGeom prst="rect">
            <a:avLst/>
          </a:prstGeom>
        </p:spPr>
      </p:pic>
    </p:spTree>
    <p:extLst>
      <p:ext uri="{BB962C8B-B14F-4D97-AF65-F5344CB8AC3E}">
        <p14:creationId xmlns:p14="http://schemas.microsoft.com/office/powerpoint/2010/main" val="225141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BFC-3CA2-31CE-F83A-897C41975166}"/>
              </a:ext>
            </a:extLst>
          </p:cNvPr>
          <p:cNvSpPr>
            <a:spLocks noGrp="1"/>
          </p:cNvSpPr>
          <p:nvPr>
            <p:ph type="title"/>
          </p:nvPr>
        </p:nvSpPr>
        <p:spPr/>
        <p:txBody>
          <a:bodyPr/>
          <a:lstStyle/>
          <a:p>
            <a:r>
              <a:rPr lang="en-US" dirty="0"/>
              <a:t>Range of parameters tested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B979D5-9E9C-BDE6-5AEB-F282841C8C81}"/>
                  </a:ext>
                </a:extLst>
              </p:cNvPr>
              <p:cNvSpPr>
                <a:spLocks noGrp="1"/>
              </p:cNvSpPr>
              <p:nvPr>
                <p:ph idx="1"/>
              </p:nvPr>
            </p:nvSpPr>
            <p:spPr/>
            <p:txBody>
              <a:bodyPr/>
              <a:lstStyle/>
              <a:p>
                <a:r>
                  <a:rPr lang="el-GR" dirty="0"/>
                  <a:t>α</a:t>
                </a:r>
                <a:r>
                  <a:rPr lang="en-US" dirty="0"/>
                  <a:t>: [0.03, 0.4]</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[1.5, 50]</a:t>
                </a:r>
              </a:p>
              <a:p>
                <a:r>
                  <a:rPr lang="en-US" dirty="0"/>
                  <a:t>δ = 0.1</a:t>
                </a:r>
              </a:p>
              <a:p>
                <a:r>
                  <a:rPr lang="en-US" dirty="0"/>
                  <a:t>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0.005, 0.1</m:t>
                        </m:r>
                      </m:e>
                    </m:d>
                  </m:oMath>
                </a14:m>
                <a:endParaRPr lang="en-US" b="0" dirty="0"/>
              </a:p>
              <a:p>
                <a:r>
                  <a:rPr lang="en-US" dirty="0"/>
                  <a:t>E(0)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r>
                  <a:rPr lang="en-US" dirty="0"/>
                  <a:t>I(0)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endParaRPr lang="en-US" dirty="0"/>
              </a:p>
            </p:txBody>
          </p:sp>
        </mc:Choice>
        <mc:Fallback xmlns="">
          <p:sp>
            <p:nvSpPr>
              <p:cNvPr id="3" name="Content Placeholder 2">
                <a:extLst>
                  <a:ext uri="{FF2B5EF4-FFF2-40B4-BE49-F238E27FC236}">
                    <a16:creationId xmlns:a16="http://schemas.microsoft.com/office/drawing/2014/main" id="{27B979D5-9E9C-BDE6-5AEB-F282841C8C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1083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300607545"/>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300607545"/>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216814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66FB9-7DD3-4C75-41BD-AD9723005D5F}"/>
              </a:ext>
            </a:extLst>
          </p:cNvPr>
          <p:cNvSpPr>
            <a:spLocks noGrp="1"/>
          </p:cNvSpPr>
          <p:nvPr>
            <p:ph type="title"/>
          </p:nvPr>
        </p:nvSpPr>
        <p:spPr>
          <a:xfrm>
            <a:off x="429768" y="411480"/>
            <a:ext cx="11201400" cy="1106424"/>
          </a:xfrm>
        </p:spPr>
        <p:txBody>
          <a:bodyPr>
            <a:normAutofit/>
          </a:bodyPr>
          <a:lstStyle/>
          <a:p>
            <a:r>
              <a:rPr lang="en-US" sz="3600"/>
              <a:t>Large Jump in Death Data</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C27D47CD-7315-C6DC-76C0-16A446CA71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137" y="1721922"/>
            <a:ext cx="6702552" cy="4468368"/>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4154D81-7994-5BA0-866C-99617C90553C}"/>
              </a:ext>
            </a:extLst>
          </p:cNvPr>
          <p:cNvSpPr>
            <a:spLocks noGrp="1"/>
          </p:cNvSpPr>
          <p:nvPr>
            <p:ph idx="1"/>
          </p:nvPr>
        </p:nvSpPr>
        <p:spPr>
          <a:xfrm>
            <a:off x="7543801" y="1870832"/>
            <a:ext cx="4292294" cy="4371650"/>
          </a:xfrm>
        </p:spPr>
        <p:txBody>
          <a:bodyPr anchor="ctr">
            <a:normAutofit lnSpcReduction="10000"/>
          </a:bodyPr>
          <a:lstStyle/>
          <a:p>
            <a:r>
              <a:rPr lang="en-US" sz="1800" dirty="0"/>
              <a:t>Increase of 610 deaths between May 17, 2020 and May 18, 2020</a:t>
            </a:r>
          </a:p>
          <a:p>
            <a:endParaRPr lang="en-US" sz="1800" dirty="0"/>
          </a:p>
          <a:p>
            <a:r>
              <a:rPr lang="en-US" sz="1800" dirty="0"/>
              <a:t>Unlikely to be  a normal increase unable to find exact reason for Manhattan</a:t>
            </a:r>
          </a:p>
          <a:p>
            <a:endParaRPr lang="en-US" sz="1800" dirty="0"/>
          </a:p>
          <a:p>
            <a:r>
              <a:rPr lang="en-US" sz="1800" dirty="0"/>
              <a:t>Similar jumps in data from other places have been caused by only reporting deaths with a positive PCR test as opposed to the cheaper and faster antigen test</a:t>
            </a:r>
          </a:p>
          <a:p>
            <a:endParaRPr lang="en-US" sz="1800" dirty="0"/>
          </a:p>
          <a:p>
            <a:r>
              <a:rPr lang="en-US" sz="1800" dirty="0"/>
              <a:t>One explanation is a change in which deaths are reported from not including deaths with a positive antigen test to including them</a:t>
            </a:r>
          </a:p>
        </p:txBody>
      </p:sp>
    </p:spTree>
    <p:extLst>
      <p:ext uri="{BB962C8B-B14F-4D97-AF65-F5344CB8AC3E}">
        <p14:creationId xmlns:p14="http://schemas.microsoft.com/office/powerpoint/2010/main" val="140176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50B6-6B6E-3BEC-2A55-9FF809141A6D}"/>
              </a:ext>
            </a:extLst>
          </p:cNvPr>
          <p:cNvSpPr>
            <a:spLocks noGrp="1"/>
          </p:cNvSpPr>
          <p:nvPr>
            <p:ph type="title"/>
          </p:nvPr>
        </p:nvSpPr>
        <p:spPr/>
        <p:txBody>
          <a:bodyPr/>
          <a:lstStyle/>
          <a:p>
            <a:r>
              <a:rPr lang="en-US" dirty="0"/>
              <a:t>Accuracy of Parameters</a:t>
            </a:r>
          </a:p>
        </p:txBody>
      </p:sp>
      <p:pic>
        <p:nvPicPr>
          <p:cNvPr id="4" name="Content Placeholder 3">
            <a:extLst>
              <a:ext uri="{FF2B5EF4-FFF2-40B4-BE49-F238E27FC236}">
                <a16:creationId xmlns:a16="http://schemas.microsoft.com/office/drawing/2014/main" id="{DF16E13B-077A-FA2B-C1A4-E597CB7FD78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179" y="1286192"/>
            <a:ext cx="4114800" cy="2743200"/>
          </a:xfrm>
          <a:prstGeom prst="rect">
            <a:avLst/>
          </a:prstGeom>
        </p:spPr>
      </p:pic>
      <p:pic>
        <p:nvPicPr>
          <p:cNvPr id="12" name="Graphic 11">
            <a:extLst>
              <a:ext uri="{FF2B5EF4-FFF2-40B4-BE49-F238E27FC236}">
                <a16:creationId xmlns:a16="http://schemas.microsoft.com/office/drawing/2014/main" id="{388B5FEF-1C51-CA00-C356-6FA0A0E58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140" y="4029392"/>
            <a:ext cx="4114800" cy="27432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E06FC3-4887-3D90-2429-41975DF502E6}"/>
                  </a:ext>
                </a:extLst>
              </p:cNvPr>
              <p:cNvSpPr txBox="1"/>
              <p:nvPr/>
            </p:nvSpPr>
            <p:spPr>
              <a:xfrm>
                <a:off x="5400040" y="2136566"/>
                <a:ext cx="5953760" cy="378565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was very large and varied a lot between 25 and 45 for different values of p, this did not have a large effect on the model because the entire susceptible population is quickly moved into Exposed in each case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Then the low value of </a:t>
                </a:r>
                <a:r>
                  <a:rPr lang="el-GR" sz="2000" dirty="0"/>
                  <a:t>α</a:t>
                </a:r>
                <a:r>
                  <a:rPr lang="en-US" sz="2000" dirty="0"/>
                  <a:t> allowed the infected population to slowly go down over time matching the long tail in the observed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makes the value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 and </a:t>
                </a:r>
                <a:r>
                  <a:rPr lang="el-GR" sz="2000" dirty="0"/>
                  <a:t>β</a:t>
                </a:r>
                <a:r>
                  <a:rPr lang="en-US" sz="2000" dirty="0"/>
                  <a:t> unlikely to reflect any real-world values</a:t>
                </a:r>
              </a:p>
            </p:txBody>
          </p:sp>
        </mc:Choice>
        <mc:Fallback xmlns="">
          <p:sp>
            <p:nvSpPr>
              <p:cNvPr id="13" name="TextBox 12">
                <a:extLst>
                  <a:ext uri="{FF2B5EF4-FFF2-40B4-BE49-F238E27FC236}">
                    <a16:creationId xmlns:a16="http://schemas.microsoft.com/office/drawing/2014/main" id="{5FE06FC3-4887-3D90-2429-41975DF502E6}"/>
                  </a:ext>
                </a:extLst>
              </p:cNvPr>
              <p:cNvSpPr txBox="1">
                <a:spLocks noRot="1" noChangeAspect="1" noMove="1" noResize="1" noEditPoints="1" noAdjustHandles="1" noChangeArrowheads="1" noChangeShapeType="1" noTextEdit="1"/>
              </p:cNvSpPr>
              <p:nvPr/>
            </p:nvSpPr>
            <p:spPr>
              <a:xfrm>
                <a:off x="5400040" y="2136566"/>
                <a:ext cx="5953760" cy="3785652"/>
              </a:xfrm>
              <a:prstGeom prst="rect">
                <a:avLst/>
              </a:prstGeom>
              <a:blipFill>
                <a:blip r:embed="rId6"/>
                <a:stretch>
                  <a:fillRect l="-921" t="-805" r="-1228" b="-1932"/>
                </a:stretch>
              </a:blipFill>
            </p:spPr>
            <p:txBody>
              <a:bodyPr/>
              <a:lstStyle/>
              <a:p>
                <a:r>
                  <a:rPr lang="en-US">
                    <a:noFill/>
                  </a:rPr>
                  <a:t> </a:t>
                </a:r>
              </a:p>
            </p:txBody>
          </p:sp>
        </mc:Fallback>
      </mc:AlternateContent>
    </p:spTree>
    <p:extLst>
      <p:ext uri="{BB962C8B-B14F-4D97-AF65-F5344CB8AC3E}">
        <p14:creationId xmlns:p14="http://schemas.microsoft.com/office/powerpoint/2010/main" val="3912748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6222-66CD-F07F-F9BC-F40904022B70}"/>
              </a:ext>
            </a:extLst>
          </p:cNvPr>
          <p:cNvSpPr>
            <a:spLocks noGrp="1"/>
          </p:cNvSpPr>
          <p:nvPr>
            <p:ph type="title"/>
          </p:nvPr>
        </p:nvSpPr>
        <p:spPr>
          <a:xfrm>
            <a:off x="429768" y="411480"/>
            <a:ext cx="11201400" cy="1106424"/>
          </a:xfrm>
        </p:spPr>
        <p:txBody>
          <a:bodyPr>
            <a:normAutofit/>
          </a:bodyPr>
          <a:lstStyle/>
          <a:p>
            <a:r>
              <a:rPr lang="en-US" sz="3600"/>
              <a:t>Reasons for Difficulty</a:t>
            </a:r>
          </a:p>
        </p:txBody>
      </p:sp>
      <p:pic>
        <p:nvPicPr>
          <p:cNvPr id="5" name="Content Placeholder 4">
            <a:extLst>
              <a:ext uri="{FF2B5EF4-FFF2-40B4-BE49-F238E27FC236}">
                <a16:creationId xmlns:a16="http://schemas.microsoft.com/office/drawing/2014/main" id="{3302F63A-3E70-AE44-40C6-11CCA390E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768" y="1743456"/>
            <a:ext cx="6702552" cy="4468368"/>
          </a:xfrm>
          <a:prstGeom prst="rect">
            <a:avLst/>
          </a:prstGeom>
        </p:spPr>
      </p:pic>
      <p:sp>
        <p:nvSpPr>
          <p:cNvPr id="9" name="Content Placeholder 8">
            <a:extLst>
              <a:ext uri="{FF2B5EF4-FFF2-40B4-BE49-F238E27FC236}">
                <a16:creationId xmlns:a16="http://schemas.microsoft.com/office/drawing/2014/main" id="{4BEAC78D-3C9F-9B0B-F9DD-AFC1C5B843D3}"/>
              </a:ext>
            </a:extLst>
          </p:cNvPr>
          <p:cNvSpPr>
            <a:spLocks noGrp="1"/>
          </p:cNvSpPr>
          <p:nvPr>
            <p:ph idx="1"/>
          </p:nvPr>
        </p:nvSpPr>
        <p:spPr>
          <a:xfrm>
            <a:off x="7938752" y="2020824"/>
            <a:ext cx="3455097" cy="3959352"/>
          </a:xfrm>
        </p:spPr>
        <p:txBody>
          <a:bodyPr anchor="ctr">
            <a:normAutofit/>
          </a:bodyPr>
          <a:lstStyle/>
          <a:p>
            <a:r>
              <a:rPr lang="en-US" sz="1800" dirty="0"/>
              <a:t>The model only allows for a constant value of </a:t>
            </a:r>
            <a:r>
              <a:rPr lang="el-GR" sz="1800" dirty="0"/>
              <a:t>β</a:t>
            </a:r>
            <a:endParaRPr lang="en-US" sz="1800" dirty="0"/>
          </a:p>
          <a:p>
            <a:endParaRPr lang="en-US" sz="1800" dirty="0"/>
          </a:p>
          <a:p>
            <a:r>
              <a:rPr lang="en-US" sz="1800" dirty="0"/>
              <a:t>Changes in human behavior such as those due to a lockdown can cause a large change in </a:t>
            </a:r>
            <a:r>
              <a:rPr lang="el-GR" sz="1800" dirty="0"/>
              <a:t>β</a:t>
            </a:r>
            <a:endParaRPr lang="en-US" sz="1800" dirty="0"/>
          </a:p>
          <a:p>
            <a:endParaRPr lang="en-US" sz="1800" dirty="0"/>
          </a:p>
          <a:p>
            <a:r>
              <a:rPr lang="en-US" sz="1800" dirty="0"/>
              <a:t>This makes it difficult to fit the model to the observed data without it doing it in the weird way that we see</a:t>
            </a:r>
          </a:p>
        </p:txBody>
      </p:sp>
    </p:spTree>
    <p:extLst>
      <p:ext uri="{BB962C8B-B14F-4D97-AF65-F5344CB8AC3E}">
        <p14:creationId xmlns:p14="http://schemas.microsoft.com/office/powerpoint/2010/main" val="3195993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851</Words>
  <Application>Microsoft Office PowerPoint</Application>
  <PresentationFormat>Widescreen</PresentationFormat>
  <Paragraphs>228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Epidemiologic Study of the Manhattan COVID-19 Data During the Period March 7, 2020 to June 4, 2020</vt:lpstr>
      <vt:lpstr>Problem Description</vt:lpstr>
      <vt:lpstr>Models Used</vt:lpstr>
      <vt:lpstr>SEIR Model</vt:lpstr>
      <vt:lpstr>Range of parameters tested SEIR</vt:lpstr>
      <vt:lpstr>SEIR Model Parameters</vt:lpstr>
      <vt:lpstr>Large Jump in Death Data</vt:lpstr>
      <vt:lpstr>Accuracy of Parameters</vt:lpstr>
      <vt:lpstr>Reasons for Difficulty</vt:lpstr>
      <vt:lpstr>Interpretation of Parameters SEIR</vt:lpstr>
      <vt:lpstr>SEIR Model Prediction</vt:lpstr>
      <vt:lpstr>SEIR Model Prediction Parameters</vt:lpstr>
      <vt:lpstr>Interpretation of Parameters SEIR Predictions</vt:lpstr>
      <vt:lpstr>Challenges With Implementation</vt:lpstr>
      <vt:lpstr>SEIR Model Validation</vt:lpstr>
      <vt:lpstr>SEIR Model Validation Parameters</vt:lpstr>
      <vt:lpstr>SEIR Model Validation Prediction</vt:lpstr>
      <vt:lpstr>SEIR Model Validation Prediction Parameters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Epidemiologic Study of the Manhattan COVID-19 Data During the Period March 7, 2020 to June 4, 2020</dc:title>
  <dc:creator>jdboggsiv@gmail.com</dc:creator>
  <cp:lastModifiedBy>jdboggsiv@gmail.com</cp:lastModifiedBy>
  <cp:revision>30</cp:revision>
  <dcterms:created xsi:type="dcterms:W3CDTF">2023-03-15T20:30:32Z</dcterms:created>
  <dcterms:modified xsi:type="dcterms:W3CDTF">2023-03-16T02:49:34Z</dcterms:modified>
</cp:coreProperties>
</file>